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8" r:id="rId2"/>
    <p:sldId id="257" r:id="rId3"/>
    <p:sldId id="259" r:id="rId4"/>
    <p:sldId id="261" r:id="rId5"/>
    <p:sldId id="260" r:id="rId6"/>
    <p:sldId id="262" r:id="rId7"/>
  </p:sldIdLst>
  <p:sldSz cx="6858000" cy="9906000" type="A4"/>
  <p:notesSz cx="6858000" cy="9144000"/>
  <p:defaultTextStyle>
    <a:defPPr>
      <a:defRPr lang="th-TH"/>
    </a:defPPr>
    <a:lvl1pPr marL="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80" d="100"/>
          <a:sy n="80" d="100"/>
        </p:scale>
        <p:origin x="1626" y="-17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สไลด์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87" y="9245600"/>
            <a:ext cx="6856214" cy="660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0" y="9149568"/>
            <a:ext cx="6856214" cy="924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7220" y="1096264"/>
            <a:ext cx="5657850" cy="515112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6000" spc="-38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18779" y="6435897"/>
            <a:ext cx="5657850" cy="1651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1800" cap="all" spc="150" baseline="0">
                <a:solidFill>
                  <a:schemeClr val="tx2"/>
                </a:solidFill>
                <a:latin typeface="+mj-lt"/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th-TH" smtClean="0"/>
              <a:t>คลิกเพื่อแก้ไขสไตล์ชื่อเรื่องรองต้นแบบ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A20A6-070E-44AB-8F05-710C77FA3923}" type="datetimeFigureOut">
              <a:rPr lang="th-TH" smtClean="0"/>
              <a:t>11/05/60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48C7A-7409-4D11-AB49-AA60E59E175F}" type="slidenum">
              <a:rPr lang="th-TH" smtClean="0"/>
              <a:t>‹#›</a:t>
            </a:fld>
            <a:endParaRPr lang="th-TH"/>
          </a:p>
        </p:txBody>
      </p:sp>
      <p:cxnSp>
        <p:nvCxnSpPr>
          <p:cNvPr id="9" name="Straight Connector 8"/>
          <p:cNvCxnSpPr/>
          <p:nvPr/>
        </p:nvCxnSpPr>
        <p:spPr>
          <a:xfrm>
            <a:off x="679308" y="6273800"/>
            <a:ext cx="555498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311369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A20A6-070E-44AB-8F05-710C77FA3923}" type="datetimeFigureOut">
              <a:rPr lang="th-TH" smtClean="0"/>
              <a:t>11/05/60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48C7A-7409-4D11-AB49-AA60E59E175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0979368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87" y="9245600"/>
            <a:ext cx="6856214" cy="660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0" y="9149568"/>
            <a:ext cx="6856214" cy="924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99126"/>
            <a:ext cx="1478756" cy="8316275"/>
          </a:xfrm>
        </p:spPr>
        <p:txBody>
          <a:bodyPr vert="eaVert"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99125"/>
            <a:ext cx="4350544" cy="8316273"/>
          </a:xfrm>
        </p:spPr>
        <p:txBody>
          <a:bodyPr vert="eaVert" lIns="45720" tIns="0" rIns="45720" bIns="0"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A20A6-070E-44AB-8F05-710C77FA3923}" type="datetimeFigureOut">
              <a:rPr lang="th-TH" smtClean="0"/>
              <a:t>11/05/60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48C7A-7409-4D11-AB49-AA60E59E175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0170846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A20A6-070E-44AB-8F05-710C77FA3923}" type="datetimeFigureOut">
              <a:rPr lang="th-TH" smtClean="0"/>
              <a:t>11/05/60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48C7A-7409-4D11-AB49-AA60E59E175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47158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87" y="9245600"/>
            <a:ext cx="6856214" cy="660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0" y="9149568"/>
            <a:ext cx="6856214" cy="924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7220" y="1096264"/>
            <a:ext cx="5657850" cy="515112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6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7220" y="6432296"/>
            <a:ext cx="5657850" cy="1651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1800" cap="all" spc="150" baseline="0">
                <a:solidFill>
                  <a:schemeClr val="tx2"/>
                </a:solidFill>
                <a:latin typeface="+mj-lt"/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A20A6-070E-44AB-8F05-710C77FA3923}" type="datetimeFigureOut">
              <a:rPr lang="th-TH" smtClean="0"/>
              <a:t>11/05/60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48C7A-7409-4D11-AB49-AA60E59E175F}" type="slidenum">
              <a:rPr lang="th-TH" smtClean="0"/>
              <a:t>‹#›</a:t>
            </a:fld>
            <a:endParaRPr lang="th-TH"/>
          </a:p>
        </p:txBody>
      </p:sp>
      <p:cxnSp>
        <p:nvCxnSpPr>
          <p:cNvPr id="9" name="Straight Connector 8"/>
          <p:cNvCxnSpPr/>
          <p:nvPr/>
        </p:nvCxnSpPr>
        <p:spPr>
          <a:xfrm>
            <a:off x="679308" y="6273800"/>
            <a:ext cx="555498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19715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617220" y="413984"/>
            <a:ext cx="5657850" cy="2095538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17220" y="2666060"/>
            <a:ext cx="2777490" cy="581152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97580" y="2666064"/>
            <a:ext cx="2777490" cy="5811519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A20A6-070E-44AB-8F05-710C77FA3923}" type="datetimeFigureOut">
              <a:rPr lang="th-TH" smtClean="0"/>
              <a:t>11/05/60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48C7A-7409-4D11-AB49-AA60E59E175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1267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617220" y="413984"/>
            <a:ext cx="5657850" cy="2095538"/>
          </a:xfrm>
        </p:spPr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7220" y="2666520"/>
            <a:ext cx="2777490" cy="1063518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500" b="0" cap="all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" y="3730038"/>
            <a:ext cx="2777490" cy="4747542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97580" y="2666520"/>
            <a:ext cx="2777490" cy="1063518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1500" b="0" cap="all" baseline="0">
                <a:solidFill>
                  <a:schemeClr val="tx2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97580" y="3730038"/>
            <a:ext cx="2777490" cy="4747542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A20A6-070E-44AB-8F05-710C77FA3923}" type="datetimeFigureOut">
              <a:rPr lang="th-TH" smtClean="0"/>
              <a:t>11/05/60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48C7A-7409-4D11-AB49-AA60E59E175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2055843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A20A6-070E-44AB-8F05-710C77FA3923}" type="datetimeFigureOut">
              <a:rPr lang="th-TH" smtClean="0"/>
              <a:t>11/05/60</a:t>
            </a:fld>
            <a:endParaRPr lang="th-TH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48C7A-7409-4D11-AB49-AA60E59E175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6230169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787" y="9245600"/>
            <a:ext cx="6856214" cy="660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0" y="9149568"/>
            <a:ext cx="6856214" cy="924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A20A6-070E-44AB-8F05-710C77FA3923}" type="datetimeFigureOut">
              <a:rPr lang="th-TH" smtClean="0"/>
              <a:t>11/05/60</a:t>
            </a:fld>
            <a:endParaRPr lang="th-TH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th-TH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48C7A-7409-4D11-AB49-AA60E59E175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7362895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0" y="0"/>
            <a:ext cx="2278570" cy="990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2272540" y="0"/>
            <a:ext cx="36005" cy="990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7175" y="858519"/>
            <a:ext cx="1800225" cy="3302000"/>
          </a:xfrm>
        </p:spPr>
        <p:txBody>
          <a:bodyPr anchor="b">
            <a:normAutofit/>
          </a:bodyPr>
          <a:lstStyle>
            <a:lvl1pPr>
              <a:defRPr sz="2700" b="0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95178" y="1056640"/>
            <a:ext cx="3757045" cy="7594600"/>
          </a:xfrm>
        </p:spPr>
        <p:txBody>
          <a:bodyPr/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7175" y="4226560"/>
            <a:ext cx="1800225" cy="4880957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125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261851" y="9330803"/>
            <a:ext cx="1472912" cy="527403"/>
          </a:xfrm>
        </p:spPr>
        <p:txBody>
          <a:bodyPr/>
          <a:lstStyle>
            <a:lvl1pPr algn="l">
              <a:defRPr/>
            </a:lvl1pPr>
          </a:lstStyle>
          <a:p>
            <a:fld id="{996A20A6-070E-44AB-8F05-710C77FA3923}" type="datetimeFigureOut">
              <a:rPr lang="th-TH" smtClean="0"/>
              <a:t>11/05/60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700337" y="9330803"/>
            <a:ext cx="2614613" cy="527403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7148C7A-7409-4D11-AB49-AA60E59E175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2934220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" y="7154333"/>
            <a:ext cx="6856214" cy="2751667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0" y="7099554"/>
            <a:ext cx="6856214" cy="924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7220" y="7330440"/>
            <a:ext cx="5692140" cy="1188720"/>
          </a:xfrm>
        </p:spPr>
        <p:txBody>
          <a:bodyPr tIns="0" bIns="0" anchor="b">
            <a:noAutofit/>
          </a:bodyPr>
          <a:lstStyle>
            <a:lvl1pPr>
              <a:defRPr sz="2700" b="0">
                <a:solidFill>
                  <a:srgbClr val="FFFFFF"/>
                </a:solidFill>
              </a:defRPr>
            </a:lvl1pPr>
          </a:lstStyle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" y="0"/>
            <a:ext cx="6857992" cy="7099554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th-TH" smtClean="0"/>
              <a:t>คลิกไอคอนเพื่อเพิ่มรูปภาพ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7219" y="8532368"/>
            <a:ext cx="5692140" cy="85852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450"/>
              </a:spcAft>
              <a:buNone/>
              <a:defRPr sz="1125">
                <a:solidFill>
                  <a:srgbClr val="FFFFFF"/>
                </a:solidFill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6A20A6-070E-44AB-8F05-710C77FA3923}" type="datetimeFigureOut">
              <a:rPr lang="th-TH" smtClean="0"/>
              <a:t>11/05/60</a:t>
            </a:fld>
            <a:endParaRPr lang="th-T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h-T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148C7A-7409-4D11-AB49-AA60E59E175F}" type="slidenum">
              <a:rPr lang="th-TH" smtClean="0"/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144360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9245600"/>
            <a:ext cx="6858001" cy="660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9149567"/>
            <a:ext cx="6858001" cy="9533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17220" y="413984"/>
            <a:ext cx="5657850" cy="20955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th-TH" smtClean="0"/>
              <a:t>คลิกเพื่อแก้ไขสไตล์ชื่อเรื่องต้นแบบ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17219" y="2666060"/>
            <a:ext cx="5657851" cy="581152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th-TH" smtClean="0"/>
              <a:t>คลิกเพื่อแก้ไขสไตล์ของข้อความต้นแบบ</a:t>
            </a:r>
          </a:p>
          <a:p>
            <a:pPr lvl="1"/>
            <a:r>
              <a:rPr lang="th-TH" smtClean="0"/>
              <a:t>ระดับที่สอง</a:t>
            </a:r>
          </a:p>
          <a:p>
            <a:pPr lvl="2"/>
            <a:r>
              <a:rPr lang="th-TH" smtClean="0"/>
              <a:t>ระดับที่สาม</a:t>
            </a:r>
          </a:p>
          <a:p>
            <a:pPr lvl="3"/>
            <a:r>
              <a:rPr lang="th-TH" smtClean="0"/>
              <a:t>ระดับที่สี่</a:t>
            </a:r>
          </a:p>
          <a:p>
            <a:pPr lvl="4"/>
            <a:r>
              <a:rPr lang="th-TH" smtClean="0"/>
              <a:t>ระดับที่ห้า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1" y="9330803"/>
            <a:ext cx="1390652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675">
                <a:solidFill>
                  <a:srgbClr val="FFFFFF"/>
                </a:solidFill>
              </a:defRPr>
            </a:lvl1pPr>
          </a:lstStyle>
          <a:p>
            <a:fld id="{996A20A6-070E-44AB-8F05-710C77FA3923}" type="datetimeFigureOut">
              <a:rPr lang="th-TH" smtClean="0"/>
              <a:t>11/05/60</a:t>
            </a:fld>
            <a:endParaRPr lang="th-TH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073480" y="9330803"/>
            <a:ext cx="2712827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675" cap="all" baseline="0">
                <a:solidFill>
                  <a:srgbClr val="FFFFFF"/>
                </a:solidFill>
              </a:defRPr>
            </a:lvl1pPr>
          </a:lstStyle>
          <a:p>
            <a:endParaRPr lang="th-TH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569009" y="9330803"/>
            <a:ext cx="738014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88">
                <a:solidFill>
                  <a:srgbClr val="FFFFFF"/>
                </a:solidFill>
              </a:defRPr>
            </a:lvl1pPr>
          </a:lstStyle>
          <a:p>
            <a:fld id="{37148C7A-7409-4D11-AB49-AA60E59E175F}" type="slidenum">
              <a:rPr lang="th-TH" smtClean="0"/>
              <a:t>‹#›</a:t>
            </a:fld>
            <a:endParaRPr lang="th-TH"/>
          </a:p>
        </p:txBody>
      </p:sp>
      <p:cxnSp>
        <p:nvCxnSpPr>
          <p:cNvPr id="10" name="Straight Connector 9"/>
          <p:cNvCxnSpPr/>
          <p:nvPr/>
        </p:nvCxnSpPr>
        <p:spPr>
          <a:xfrm>
            <a:off x="671362" y="2510221"/>
            <a:ext cx="5606415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255455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685800" rtl="0" eaLnBrk="1" latinLnBrk="0" hangingPunct="1">
        <a:lnSpc>
          <a:spcPct val="85000"/>
        </a:lnSpc>
        <a:spcBef>
          <a:spcPct val="0"/>
        </a:spcBef>
        <a:buNone/>
        <a:defRPr sz="3600" kern="1200" spc="-38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68580" indent="-68580" algn="l" defTabSz="685800" rtl="0" eaLnBrk="1" latinLnBrk="0" hangingPunct="1">
        <a:lnSpc>
          <a:spcPct val="90000"/>
        </a:lnSpc>
        <a:spcBef>
          <a:spcPts val="900"/>
        </a:spcBef>
        <a:spcAft>
          <a:spcPts val="15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15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28803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3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42519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56235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699516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8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9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12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275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Font typeface="Calibri" pitchFamily="34" charset="0"/>
        <a:buChar char="◦"/>
        <a:defRPr sz="105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1000">
              <a:schemeClr val="bg1"/>
            </a:gs>
            <a:gs pos="34000">
              <a:schemeClr val="bg1"/>
            </a:gs>
            <a:gs pos="100000">
              <a:srgbClr val="FFFF00"/>
            </a:gs>
            <a:gs pos="90000">
              <a:srgbClr val="FFFF00"/>
            </a:gs>
            <a:gs pos="100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 descr="ผลการค้นหารูปภาพสำหรับ computer 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682" y="576011"/>
            <a:ext cx="1852863" cy="1852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สี่เหลี่ยมผืนผ้ามุมมน 6"/>
          <p:cNvSpPr/>
          <p:nvPr/>
        </p:nvSpPr>
        <p:spPr>
          <a:xfrm>
            <a:off x="2494544" y="723900"/>
            <a:ext cx="4001790" cy="762000"/>
          </a:xfrm>
          <a:prstGeom prst="roundRect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3" name="สี่เหลี่ยมผืนผ้ามุมมน 12"/>
          <p:cNvSpPr/>
          <p:nvPr/>
        </p:nvSpPr>
        <p:spPr>
          <a:xfrm>
            <a:off x="2494544" y="1576387"/>
            <a:ext cx="4001790" cy="762000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8" name="กล่องข้อความ 7"/>
          <p:cNvSpPr txBox="1"/>
          <p:nvPr/>
        </p:nvSpPr>
        <p:spPr>
          <a:xfrm>
            <a:off x="2543175" y="862340"/>
            <a:ext cx="3848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solidFill>
                  <a:prstClr val="white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การดูแลและรักษาอุปกรณ์คอมพิวเตอร์</a:t>
            </a:r>
          </a:p>
        </p:txBody>
      </p:sp>
      <p:sp>
        <p:nvSpPr>
          <p:cNvPr id="15" name="กล่องข้อความ 14"/>
          <p:cNvSpPr txBox="1"/>
          <p:nvPr/>
        </p:nvSpPr>
        <p:spPr>
          <a:xfrm>
            <a:off x="3429000" y="1620578"/>
            <a:ext cx="3848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เมาส์</a:t>
            </a:r>
            <a:r>
              <a:rPr lang="en-US" sz="4000" b="1" dirty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 (Mouse</a:t>
            </a:r>
            <a:r>
              <a:rPr lang="th-TH" sz="4000" b="1" dirty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) </a:t>
            </a:r>
          </a:p>
        </p:txBody>
      </p:sp>
      <p:sp>
        <p:nvSpPr>
          <p:cNvPr id="16" name="กล่องข้อความ 15"/>
          <p:cNvSpPr txBox="1"/>
          <p:nvPr/>
        </p:nvSpPr>
        <p:spPr>
          <a:xfrm>
            <a:off x="0" y="9437371"/>
            <a:ext cx="685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dirty="0">
                <a:solidFill>
                  <a:prstClr val="white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จัดทำโดย ครูเสกสรรค์  วะลัยใจ  ที่มาของข้อมูล </a:t>
            </a:r>
            <a:r>
              <a:rPr lang="en-US" sz="1800" dirty="0">
                <a:solidFill>
                  <a:prstClr val="white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 http://oatee32.blogspot.com/2014/01/mouse.html</a:t>
            </a:r>
            <a:r>
              <a:rPr lang="th-TH" sz="1800" dirty="0">
                <a:solidFill>
                  <a:prstClr val="white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 </a:t>
            </a:r>
          </a:p>
        </p:txBody>
      </p:sp>
      <p:pic>
        <p:nvPicPr>
          <p:cNvPr id="9" name="รูปภาพ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4716" y="2605622"/>
            <a:ext cx="2019869" cy="1884492"/>
          </a:xfrm>
          <a:prstGeom prst="ellipse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18" name="กล่องข้อความ 17"/>
          <p:cNvSpPr txBox="1"/>
          <p:nvPr/>
        </p:nvSpPr>
        <p:spPr>
          <a:xfrm>
            <a:off x="2201649" y="2535078"/>
            <a:ext cx="451058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solidFill>
                  <a:srgbClr val="0070C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เมาส์</a:t>
            </a:r>
            <a:r>
              <a:rPr lang="en-US" b="1" dirty="0">
                <a:solidFill>
                  <a:srgbClr val="0070C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 (Mouse</a:t>
            </a:r>
            <a:r>
              <a:rPr lang="th-TH" b="1" dirty="0">
                <a:solidFill>
                  <a:srgbClr val="0070C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) </a:t>
            </a:r>
            <a:r>
              <a:rPr lang="th-TH" dirty="0">
                <a:solidFill>
                  <a:srgbClr val="C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เป็นอุปกรณ์นำข้อมูลภายนอกเข้าไปในซีพียู ลักษณะภายนอกโดยทั่วไปจะมีปุ่ม</a:t>
            </a:r>
            <a:r>
              <a:rPr lang="en-US" dirty="0">
                <a:solidFill>
                  <a:srgbClr val="C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2 </a:t>
            </a:r>
            <a:r>
              <a:rPr lang="th-TH" dirty="0">
                <a:solidFill>
                  <a:srgbClr val="C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ปุ่มอยู่ด้านบนให้คลิกเพื่อใช้งาน  เมาส์ที่ใช้กันในปัจจุบันมีหลายชนิด เช่น เมาส์ลูกกลิ้ง </a:t>
            </a:r>
          </a:p>
          <a:p>
            <a:r>
              <a:rPr lang="th-TH" dirty="0">
                <a:solidFill>
                  <a:srgbClr val="C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ออปติคัลเมาส์  เลเซอร์เมาส์  เป็นต้น</a:t>
            </a:r>
          </a:p>
        </p:txBody>
      </p:sp>
      <p:sp>
        <p:nvSpPr>
          <p:cNvPr id="19" name="กล่องข้อความ 18"/>
          <p:cNvSpPr txBox="1"/>
          <p:nvPr/>
        </p:nvSpPr>
        <p:spPr>
          <a:xfrm>
            <a:off x="436965" y="4832637"/>
            <a:ext cx="4510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การดูแลรักษาเมาส์มีวิธีการดังนี้</a:t>
            </a:r>
            <a:endParaRPr lang="th-TH" dirty="0">
              <a:solidFill>
                <a:srgbClr val="000000"/>
              </a:solidFill>
              <a:latin typeface="DSN ArKorn" panose="00000400000000000000" pitchFamily="2" charset="-34"/>
              <a:cs typeface="DSN ArKorn" panose="00000400000000000000" pitchFamily="2" charset="-34"/>
            </a:endParaRPr>
          </a:p>
        </p:txBody>
      </p:sp>
      <p:pic>
        <p:nvPicPr>
          <p:cNvPr id="10" name="รูปภาพ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7007" y="4824668"/>
            <a:ext cx="2009928" cy="2061240"/>
          </a:xfrm>
          <a:prstGeom prst="ellipse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21" name="กล่องข้อความ 20"/>
          <p:cNvSpPr txBox="1"/>
          <p:nvPr/>
        </p:nvSpPr>
        <p:spPr>
          <a:xfrm>
            <a:off x="116423" y="5262898"/>
            <a:ext cx="451058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   1) </a:t>
            </a:r>
            <a:r>
              <a:rPr lang="th-TH" dirty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เมาส์แบบลูกกลิ้งต้องใช้แผ่นรองเมาส์</a:t>
            </a:r>
          </a:p>
          <a:p>
            <a:r>
              <a:rPr lang="th-TH" dirty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ร่วมด้วยทุกครั้ง เพราะลูกกลิ้งต้องการแรงเสียดทานที่นอยกว่าปกติ  ซึ่งจะช่วยให้ลูกกลิ้งหมุนได้อย่างราบรื่น</a:t>
            </a:r>
          </a:p>
        </p:txBody>
      </p:sp>
      <p:pic>
        <p:nvPicPr>
          <p:cNvPr id="11" name="รูปภาพ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899" y="7090531"/>
            <a:ext cx="2033517" cy="1976877"/>
          </a:xfrm>
          <a:prstGeom prst="ellipse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23" name="กล่องข้อความ 22"/>
          <p:cNvSpPr txBox="1"/>
          <p:nvPr/>
        </p:nvSpPr>
        <p:spPr>
          <a:xfrm>
            <a:off x="2377309" y="6955584"/>
            <a:ext cx="449939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   2) </a:t>
            </a:r>
            <a:r>
              <a:rPr lang="th-TH" dirty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เมาส์แสง หรือ </a:t>
            </a:r>
            <a:r>
              <a:rPr lang="en-US" dirty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Optical Mouse </a:t>
            </a:r>
            <a:endParaRPr lang="th-TH" dirty="0">
              <a:solidFill>
                <a:srgbClr val="000000"/>
              </a:solidFill>
              <a:latin typeface="DSN ArKorn" panose="00000400000000000000" pitchFamily="2" charset="-34"/>
              <a:cs typeface="DSN ArKorn" panose="00000400000000000000" pitchFamily="2" charset="-34"/>
            </a:endParaRPr>
          </a:p>
          <a:p>
            <a:r>
              <a:rPr lang="th-TH" dirty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ภายในเมาส์ประกอบด้วยเซ็นเซอร์แสง </a:t>
            </a:r>
          </a:p>
          <a:p>
            <a:r>
              <a:rPr lang="th-TH" dirty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ซึ่งมักจะทำงานผิดปกติเมื่อมีฝุ่นผง </a:t>
            </a:r>
          </a:p>
          <a:p>
            <a:r>
              <a:rPr lang="th-TH" dirty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สามารถทำความสะอาดโดยอุปกรณ์เป่าฝุ่น</a:t>
            </a:r>
          </a:p>
          <a:p>
            <a:r>
              <a:rPr lang="en-US" dirty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   3) </a:t>
            </a:r>
            <a:r>
              <a:rPr lang="th-TH" dirty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กดเมาส์ทุกชนิดเพียงเบาๆ</a:t>
            </a:r>
          </a:p>
        </p:txBody>
      </p:sp>
    </p:spTree>
    <p:extLst>
      <p:ext uri="{BB962C8B-B14F-4D97-AF65-F5344CB8AC3E}">
        <p14:creationId xmlns:p14="http://schemas.microsoft.com/office/powerpoint/2010/main" val="35042462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1000">
              <a:schemeClr val="bg1"/>
            </a:gs>
            <a:gs pos="34000">
              <a:schemeClr val="bg1"/>
            </a:gs>
            <a:gs pos="100000">
              <a:srgbClr val="FFFF00"/>
            </a:gs>
            <a:gs pos="90000">
              <a:srgbClr val="FFFF00"/>
            </a:gs>
            <a:gs pos="100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 descr="ผลการค้นหารูปภาพสำหรับ computer 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682" y="576011"/>
            <a:ext cx="1852863" cy="1852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สี่เหลี่ยมผืนผ้ามุมมน 6"/>
          <p:cNvSpPr/>
          <p:nvPr/>
        </p:nvSpPr>
        <p:spPr>
          <a:xfrm>
            <a:off x="2494544" y="723900"/>
            <a:ext cx="3979031" cy="762000"/>
          </a:xfrm>
          <a:prstGeom prst="roundRect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13" name="สี่เหลี่ยมผืนผ้ามุมมน 12"/>
          <p:cNvSpPr/>
          <p:nvPr/>
        </p:nvSpPr>
        <p:spPr>
          <a:xfrm>
            <a:off x="2494544" y="1576387"/>
            <a:ext cx="3979031" cy="762000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/>
          </a:p>
        </p:txBody>
      </p:sp>
      <p:sp>
        <p:nvSpPr>
          <p:cNvPr id="8" name="กล่องข้อความ 7"/>
          <p:cNvSpPr txBox="1"/>
          <p:nvPr/>
        </p:nvSpPr>
        <p:spPr>
          <a:xfrm>
            <a:off x="2543175" y="862340"/>
            <a:ext cx="3848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chemeClr val="bg1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การดูแลและรักษาอุปกรณ์คอมพิวเตอร์</a:t>
            </a:r>
            <a:endParaRPr lang="th-TH" b="1" dirty="0">
              <a:solidFill>
                <a:schemeClr val="bg1"/>
              </a:solidFill>
              <a:latin typeface="DSN ArKorn" panose="00000400000000000000" pitchFamily="2" charset="-34"/>
              <a:cs typeface="DSN ArKorn" panose="00000400000000000000" pitchFamily="2" charset="-34"/>
            </a:endParaRPr>
          </a:p>
        </p:txBody>
      </p:sp>
      <p:sp>
        <p:nvSpPr>
          <p:cNvPr id="15" name="กล่องข้อความ 14"/>
          <p:cNvSpPr txBox="1"/>
          <p:nvPr/>
        </p:nvSpPr>
        <p:spPr>
          <a:xfrm>
            <a:off x="2453599" y="1645372"/>
            <a:ext cx="4183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latin typeface="DSN ArKorn" panose="00000400000000000000" pitchFamily="2" charset="-34"/>
                <a:cs typeface="DSN ArKorn" panose="00000400000000000000" pitchFamily="2" charset="-34"/>
              </a:rPr>
              <a:t>แผงแป้นอักขระ</a:t>
            </a:r>
            <a:r>
              <a:rPr lang="en-US" sz="4000" b="1" dirty="0" smtClean="0">
                <a:latin typeface="DSN ArKorn" panose="00000400000000000000" pitchFamily="2" charset="-34"/>
                <a:cs typeface="DSN ArKorn" panose="00000400000000000000" pitchFamily="2" charset="-34"/>
              </a:rPr>
              <a:t> (Keyboard</a:t>
            </a:r>
            <a:r>
              <a:rPr lang="th-TH" sz="4000" b="1" dirty="0" smtClean="0">
                <a:latin typeface="DSN ArKorn" panose="00000400000000000000" pitchFamily="2" charset="-34"/>
                <a:cs typeface="DSN ArKorn" panose="00000400000000000000" pitchFamily="2" charset="-34"/>
              </a:rPr>
              <a:t>) </a:t>
            </a:r>
            <a:endParaRPr lang="th-TH" sz="4000" b="1" dirty="0">
              <a:latin typeface="DSN ArKorn" panose="00000400000000000000" pitchFamily="2" charset="-34"/>
              <a:cs typeface="DSN ArKorn" panose="00000400000000000000" pitchFamily="2" charset="-34"/>
            </a:endParaRPr>
          </a:p>
        </p:txBody>
      </p:sp>
      <p:sp>
        <p:nvSpPr>
          <p:cNvPr id="16" name="กล่องข้อความ 15"/>
          <p:cNvSpPr txBox="1"/>
          <p:nvPr/>
        </p:nvSpPr>
        <p:spPr>
          <a:xfrm>
            <a:off x="18704" y="9259669"/>
            <a:ext cx="685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dirty="0" smtClean="0">
                <a:solidFill>
                  <a:schemeClr val="bg1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จัดทำโดย ครู</a:t>
            </a:r>
            <a:r>
              <a:rPr lang="th-TH" sz="1800" dirty="0" smtClean="0">
                <a:solidFill>
                  <a:schemeClr val="bg1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เสกสรรค์  </a:t>
            </a:r>
            <a:r>
              <a:rPr lang="th-TH" sz="1800" dirty="0" smtClean="0">
                <a:solidFill>
                  <a:schemeClr val="bg1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วะลัยใจ  ที่มาของข้อมูล </a:t>
            </a:r>
            <a:r>
              <a:rPr lang="en-US" sz="1800" dirty="0" smtClean="0">
                <a:solidFill>
                  <a:schemeClr val="bg1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:</a:t>
            </a:r>
            <a:r>
              <a:rPr lang="th-TH" sz="1800" dirty="0" smtClean="0">
                <a:solidFill>
                  <a:schemeClr val="bg1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 </a:t>
            </a:r>
            <a:r>
              <a:rPr lang="en-US" sz="1800" dirty="0" smtClean="0">
                <a:solidFill>
                  <a:schemeClr val="bg1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 http://www.bloggang.com/mainblog.php?id=katgang&amp;month=22-05-2012&amp;group=2&amp;gblog=3</a:t>
            </a:r>
            <a:endParaRPr lang="th-TH" sz="1800" dirty="0">
              <a:solidFill>
                <a:schemeClr val="bg1"/>
              </a:solidFill>
              <a:latin typeface="DSN ArKorn" panose="00000400000000000000" pitchFamily="2" charset="-34"/>
              <a:cs typeface="DSN ArKorn" panose="00000400000000000000" pitchFamily="2" charset="-34"/>
            </a:endParaRPr>
          </a:p>
        </p:txBody>
      </p:sp>
      <p:sp>
        <p:nvSpPr>
          <p:cNvPr id="18" name="กล่องข้อความ 17"/>
          <p:cNvSpPr txBox="1"/>
          <p:nvPr/>
        </p:nvSpPr>
        <p:spPr>
          <a:xfrm>
            <a:off x="2201649" y="2535078"/>
            <a:ext cx="451058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0070C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แผงแป้นอักขระ</a:t>
            </a:r>
            <a:r>
              <a:rPr lang="en-US" b="1" dirty="0" smtClean="0">
                <a:solidFill>
                  <a:srgbClr val="0070C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 (Keyboard</a:t>
            </a:r>
            <a:r>
              <a:rPr lang="th-TH" b="1" dirty="0" smtClean="0">
                <a:solidFill>
                  <a:srgbClr val="0070C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) </a:t>
            </a:r>
            <a:r>
              <a:rPr lang="th-TH" dirty="0" smtClean="0">
                <a:solidFill>
                  <a:srgbClr val="C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เป็นอุปกรณ์นำข้อมูลภายนอกเข้าข้อมูลประเภทข้อความ  ตัวเลข  สัญลักษณ์  และอักขระต่างๆ มีปุ่มต่างๆ สำหรับใช้งานคอมพิวเตอร์มากมาย</a:t>
            </a:r>
            <a:endParaRPr lang="th-TH" dirty="0">
              <a:solidFill>
                <a:srgbClr val="C00000"/>
              </a:solidFill>
              <a:latin typeface="DSN ArKorn" panose="00000400000000000000" pitchFamily="2" charset="-34"/>
              <a:cs typeface="DSN ArKorn" panose="00000400000000000000" pitchFamily="2" charset="-34"/>
            </a:endParaRPr>
          </a:p>
        </p:txBody>
      </p:sp>
      <p:sp>
        <p:nvSpPr>
          <p:cNvPr id="19" name="กล่องข้อความ 18"/>
          <p:cNvSpPr txBox="1"/>
          <p:nvPr/>
        </p:nvSpPr>
        <p:spPr>
          <a:xfrm>
            <a:off x="436965" y="4832637"/>
            <a:ext cx="4510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latin typeface="DSN ArKorn" panose="00000400000000000000" pitchFamily="2" charset="-34"/>
                <a:cs typeface="DSN ArKorn" panose="00000400000000000000" pitchFamily="2" charset="-34"/>
              </a:rPr>
              <a:t>การดูแลรักษาแผงแป้นอักขระมีวิธีการดังนี้</a:t>
            </a:r>
            <a:endParaRPr lang="th-TH" dirty="0">
              <a:latin typeface="DSN ArKorn" panose="00000400000000000000" pitchFamily="2" charset="-34"/>
              <a:cs typeface="DSN ArKorn" panose="00000400000000000000" pitchFamily="2" charset="-34"/>
            </a:endParaRPr>
          </a:p>
        </p:txBody>
      </p:sp>
      <p:sp>
        <p:nvSpPr>
          <p:cNvPr id="21" name="กล่องข้อความ 20"/>
          <p:cNvSpPr txBox="1"/>
          <p:nvPr/>
        </p:nvSpPr>
        <p:spPr>
          <a:xfrm>
            <a:off x="116423" y="5262898"/>
            <a:ext cx="63571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DSN ArKorn" panose="00000400000000000000" pitchFamily="2" charset="-34"/>
                <a:cs typeface="DSN ArKorn" panose="00000400000000000000" pitchFamily="2" charset="-34"/>
              </a:rPr>
              <a:t>   1) </a:t>
            </a:r>
            <a:r>
              <a:rPr lang="th-TH" dirty="0" smtClean="0">
                <a:latin typeface="DSN ArKorn" panose="00000400000000000000" pitchFamily="2" charset="-34"/>
                <a:cs typeface="DSN ArKorn" panose="00000400000000000000" pitchFamily="2" charset="-34"/>
              </a:rPr>
              <a:t>หลังใช้งานให้ใช้ผ้าหรือพลาสติกครอบแผงแป้นอักขระทุกครั้ง</a:t>
            </a:r>
          </a:p>
        </p:txBody>
      </p:sp>
      <p:pic>
        <p:nvPicPr>
          <p:cNvPr id="12" name="รูปภาพ 11"/>
          <p:cNvPicPr>
            <a:picLocks noChangeAspect="1"/>
          </p:cNvPicPr>
          <p:nvPr/>
        </p:nvPicPr>
        <p:blipFill rotWithShape="1">
          <a:blip r:embed="rId3"/>
          <a:srcRect t="7933" r="1361" b="8477"/>
          <a:stretch/>
        </p:blipFill>
        <p:spPr>
          <a:xfrm>
            <a:off x="116423" y="2663891"/>
            <a:ext cx="2085226" cy="2017291"/>
          </a:xfrm>
          <a:prstGeom prst="ellipse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14" name="สี่เหลี่ยมผืนผ้า 13"/>
          <p:cNvSpPr/>
          <p:nvPr/>
        </p:nvSpPr>
        <p:spPr>
          <a:xfrm>
            <a:off x="2830767" y="6022329"/>
            <a:ext cx="3429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h-TH" dirty="0" smtClean="0">
                <a:latin typeface="DSN ArKorn" panose="00000400000000000000" pitchFamily="2" charset="-34"/>
                <a:cs typeface="DSN ArKorn" panose="00000400000000000000" pitchFamily="2" charset="-34"/>
              </a:rPr>
              <a:t> </a:t>
            </a:r>
            <a:r>
              <a:rPr lang="en-US" dirty="0" smtClean="0">
                <a:latin typeface="DSN ArKorn" panose="00000400000000000000" pitchFamily="2" charset="-34"/>
                <a:cs typeface="DSN ArKorn" panose="00000400000000000000" pitchFamily="2" charset="-34"/>
              </a:rPr>
              <a:t>2) </a:t>
            </a:r>
            <a:r>
              <a:rPr lang="th-TH" dirty="0" smtClean="0">
                <a:latin typeface="DSN ArKorn" panose="00000400000000000000" pitchFamily="2" charset="-34"/>
                <a:cs typeface="DSN ArKorn" panose="00000400000000000000" pitchFamily="2" charset="-34"/>
              </a:rPr>
              <a:t>ถ้าแผงแป้นอักขระมีฝุ่นละอองเกาะติดให้ใช้แปรงขนอ่อนปักฝุ่นออกก่อนแล้วจึงครอบด้วยผ้าหรือพลาสติก</a:t>
            </a:r>
            <a:r>
              <a:rPr lang="en-US" dirty="0" smtClean="0">
                <a:latin typeface="DSN ArKorn" panose="00000400000000000000" pitchFamily="2" charset="-34"/>
                <a:cs typeface="DSN ArKorn" panose="00000400000000000000" pitchFamily="2" charset="-34"/>
              </a:rPr>
              <a:t> </a:t>
            </a:r>
            <a:endParaRPr lang="th-TH" dirty="0"/>
          </a:p>
        </p:txBody>
      </p:sp>
      <p:pic>
        <p:nvPicPr>
          <p:cNvPr id="17" name="รูปภาพ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6965" y="5703702"/>
            <a:ext cx="2393802" cy="2134509"/>
          </a:xfrm>
          <a:prstGeom prst="ellipse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27" name="สี่เหลี่ยมผืนผ้า 26"/>
          <p:cNvSpPr/>
          <p:nvPr/>
        </p:nvSpPr>
        <p:spPr>
          <a:xfrm>
            <a:off x="341430" y="7975340"/>
            <a:ext cx="61321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dirty="0" smtClean="0">
                <a:latin typeface="DSN ArKorn" panose="00000400000000000000" pitchFamily="2" charset="-34"/>
                <a:cs typeface="DSN ArKorn" panose="00000400000000000000" pitchFamily="2" charset="-34"/>
              </a:rPr>
              <a:t> </a:t>
            </a:r>
            <a:r>
              <a:rPr lang="en-US" dirty="0">
                <a:latin typeface="DSN ArKorn" panose="00000400000000000000" pitchFamily="2" charset="-34"/>
                <a:cs typeface="DSN ArKorn" panose="00000400000000000000" pitchFamily="2" charset="-34"/>
              </a:rPr>
              <a:t>3</a:t>
            </a:r>
            <a:r>
              <a:rPr lang="en-US" dirty="0" smtClean="0">
                <a:latin typeface="DSN ArKorn" panose="00000400000000000000" pitchFamily="2" charset="-34"/>
                <a:cs typeface="DSN ArKorn" panose="00000400000000000000" pitchFamily="2" charset="-34"/>
              </a:rPr>
              <a:t>) </a:t>
            </a:r>
            <a:r>
              <a:rPr lang="th-TH" dirty="0" smtClean="0">
                <a:latin typeface="DSN ArKorn" panose="00000400000000000000" pitchFamily="2" charset="-34"/>
                <a:cs typeface="DSN ArKorn" panose="00000400000000000000" pitchFamily="2" charset="-34"/>
              </a:rPr>
              <a:t>ห้ามนำผ้าเปียกหรือของเหลวทำความสะอาดแผงแป้นอักขระ</a:t>
            </a:r>
            <a:endParaRPr lang="th-TH" dirty="0"/>
          </a:p>
        </p:txBody>
      </p:sp>
    </p:spTree>
    <p:extLst>
      <p:ext uri="{BB962C8B-B14F-4D97-AF65-F5344CB8AC3E}">
        <p14:creationId xmlns:p14="http://schemas.microsoft.com/office/powerpoint/2010/main" val="18625280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1000">
              <a:schemeClr val="bg1"/>
            </a:gs>
            <a:gs pos="34000">
              <a:schemeClr val="bg1"/>
            </a:gs>
            <a:gs pos="100000">
              <a:srgbClr val="FFFF00"/>
            </a:gs>
            <a:gs pos="90000">
              <a:srgbClr val="FFFF00"/>
            </a:gs>
            <a:gs pos="100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 descr="ผลการค้นหารูปภาพสำหรับ computer 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682" y="576011"/>
            <a:ext cx="1852863" cy="1852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สี่เหลี่ยมผืนผ้ามุมมน 6"/>
          <p:cNvSpPr/>
          <p:nvPr/>
        </p:nvSpPr>
        <p:spPr>
          <a:xfrm>
            <a:off x="2494544" y="723900"/>
            <a:ext cx="3979031" cy="762000"/>
          </a:xfrm>
          <a:prstGeom prst="roundRect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3" name="สี่เหลี่ยมผืนผ้ามุมมน 12"/>
          <p:cNvSpPr/>
          <p:nvPr/>
        </p:nvSpPr>
        <p:spPr>
          <a:xfrm>
            <a:off x="2494544" y="1576387"/>
            <a:ext cx="3979031" cy="762000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8" name="กล่องข้อความ 7"/>
          <p:cNvSpPr txBox="1"/>
          <p:nvPr/>
        </p:nvSpPr>
        <p:spPr>
          <a:xfrm>
            <a:off x="2543175" y="862340"/>
            <a:ext cx="3848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solidFill>
                  <a:prstClr val="white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การดูแลและรักษาอุปกรณ์คอมพิวเตอร์</a:t>
            </a:r>
          </a:p>
        </p:txBody>
      </p:sp>
      <p:sp>
        <p:nvSpPr>
          <p:cNvPr id="15" name="กล่องข้อความ 14"/>
          <p:cNvSpPr txBox="1"/>
          <p:nvPr/>
        </p:nvSpPr>
        <p:spPr>
          <a:xfrm>
            <a:off x="2453599" y="1645372"/>
            <a:ext cx="4183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       จอภาพ</a:t>
            </a:r>
            <a:r>
              <a:rPr lang="en-US" sz="4000" b="1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 (Monitor</a:t>
            </a:r>
            <a:r>
              <a:rPr lang="th-TH" sz="4000" b="1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) </a:t>
            </a:r>
            <a:endParaRPr lang="th-TH" sz="4000" b="1" dirty="0">
              <a:solidFill>
                <a:srgbClr val="000000"/>
              </a:solidFill>
              <a:latin typeface="DSN ArKorn" panose="00000400000000000000" pitchFamily="2" charset="-34"/>
              <a:cs typeface="DSN ArKorn" panose="00000400000000000000" pitchFamily="2" charset="-34"/>
            </a:endParaRPr>
          </a:p>
        </p:txBody>
      </p:sp>
      <p:sp>
        <p:nvSpPr>
          <p:cNvPr id="16" name="กล่องข้อความ 15"/>
          <p:cNvSpPr txBox="1"/>
          <p:nvPr/>
        </p:nvSpPr>
        <p:spPr>
          <a:xfrm>
            <a:off x="18704" y="9259669"/>
            <a:ext cx="685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dirty="0">
                <a:solidFill>
                  <a:prstClr val="white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จัดทำโดย ครู</a:t>
            </a:r>
            <a:r>
              <a:rPr lang="th-TH" sz="1800" dirty="0" smtClean="0">
                <a:solidFill>
                  <a:prstClr val="white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เสกสรรค์  </a:t>
            </a:r>
            <a:r>
              <a:rPr lang="th-TH" sz="1800" dirty="0">
                <a:solidFill>
                  <a:prstClr val="white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วะลัยใจ  ที่มาของข้อมูล </a:t>
            </a:r>
            <a:r>
              <a:rPr lang="en-US" sz="1800" dirty="0">
                <a:solidFill>
                  <a:prstClr val="white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:</a:t>
            </a:r>
            <a:r>
              <a:rPr lang="th-TH" sz="1800" dirty="0">
                <a:solidFill>
                  <a:prstClr val="white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 </a:t>
            </a:r>
            <a:r>
              <a:rPr lang="en-US" sz="1800" dirty="0">
                <a:solidFill>
                  <a:prstClr val="white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 http://www.bloggang.com/mainblog.php?id=katgang&amp;month=22-05-2012&amp;group=2&amp;gblog=3</a:t>
            </a:r>
            <a:endParaRPr lang="th-TH" sz="1800" dirty="0">
              <a:solidFill>
                <a:prstClr val="white"/>
              </a:solidFill>
              <a:latin typeface="DSN ArKorn" panose="00000400000000000000" pitchFamily="2" charset="-34"/>
              <a:cs typeface="DSN ArKorn" panose="00000400000000000000" pitchFamily="2" charset="-34"/>
            </a:endParaRPr>
          </a:p>
        </p:txBody>
      </p:sp>
      <p:sp>
        <p:nvSpPr>
          <p:cNvPr id="18" name="กล่องข้อความ 17"/>
          <p:cNvSpPr txBox="1"/>
          <p:nvPr/>
        </p:nvSpPr>
        <p:spPr>
          <a:xfrm>
            <a:off x="2201649" y="2535078"/>
            <a:ext cx="451058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0070C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จอภาพ (</a:t>
            </a:r>
            <a:r>
              <a:rPr lang="en-US" b="1" dirty="0" smtClean="0">
                <a:solidFill>
                  <a:srgbClr val="0070C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Monitor) </a:t>
            </a:r>
            <a:r>
              <a:rPr lang="th-TH" dirty="0" smtClean="0">
                <a:solidFill>
                  <a:srgbClr val="C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เป็นอุปกรณ์ส่งออกส่งข้อมูลภาพและข้อความ  จอภาพบางรุ่นจะมีลำโพงในตัวสามารถส่งเสียงให้เราได้ยิน</a:t>
            </a:r>
            <a:endParaRPr lang="th-TH" dirty="0">
              <a:solidFill>
                <a:srgbClr val="C00000"/>
              </a:solidFill>
              <a:latin typeface="DSN ArKorn" panose="00000400000000000000" pitchFamily="2" charset="-34"/>
              <a:cs typeface="DSN ArKorn" panose="00000400000000000000" pitchFamily="2" charset="-34"/>
            </a:endParaRPr>
          </a:p>
        </p:txBody>
      </p:sp>
      <p:sp>
        <p:nvSpPr>
          <p:cNvPr id="19" name="กล่องข้อความ 18"/>
          <p:cNvSpPr txBox="1"/>
          <p:nvPr/>
        </p:nvSpPr>
        <p:spPr>
          <a:xfrm>
            <a:off x="2201649" y="4001592"/>
            <a:ext cx="4510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การดูแล</a:t>
            </a:r>
            <a:r>
              <a:rPr lang="th-TH" b="1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รักษาจอภาพมีวิธี</a:t>
            </a:r>
            <a:r>
              <a:rPr lang="th-TH" b="1" dirty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การดังนี้</a:t>
            </a:r>
            <a:endParaRPr lang="th-TH" dirty="0">
              <a:solidFill>
                <a:srgbClr val="000000"/>
              </a:solidFill>
              <a:latin typeface="DSN ArKorn" panose="00000400000000000000" pitchFamily="2" charset="-34"/>
              <a:cs typeface="DSN ArKorn" panose="00000400000000000000" pitchFamily="2" charset="-34"/>
            </a:endParaRPr>
          </a:p>
        </p:txBody>
      </p:sp>
      <p:sp>
        <p:nvSpPr>
          <p:cNvPr id="21" name="กล่องข้อความ 20"/>
          <p:cNvSpPr txBox="1"/>
          <p:nvPr/>
        </p:nvSpPr>
        <p:spPr>
          <a:xfrm>
            <a:off x="116423" y="4606332"/>
            <a:ext cx="635715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   1) </a:t>
            </a:r>
            <a:r>
              <a:rPr lang="th-TH" dirty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อย่าให้วัตถุหรือน้ำไปกระทบหน้าจอ</a:t>
            </a:r>
            <a:r>
              <a:rPr lang="th-TH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คอมพิวเตอร์</a:t>
            </a:r>
          </a:p>
          <a:p>
            <a:r>
              <a:rPr lang="th-TH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   </a:t>
            </a:r>
            <a:r>
              <a:rPr lang="en-US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2) </a:t>
            </a:r>
            <a:r>
              <a:rPr lang="th-TH" dirty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ควรปรับความสว่างของจอภาพให้เหมาะสมกับสภาพของห้องทำงาน เพราะถ้าสว่างมากเกินไปย่อมทำให้จอภาพอายุสั้น</a:t>
            </a:r>
            <a:r>
              <a:rPr lang="th-TH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ลง</a:t>
            </a:r>
          </a:p>
          <a:p>
            <a:r>
              <a:rPr lang="en-US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   3) </a:t>
            </a:r>
            <a:r>
              <a:rPr lang="th-TH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ไม่</a:t>
            </a:r>
            <a:r>
              <a:rPr lang="th-TH" dirty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ควรเช็ดหน้าจอด้วยน้ำยาหรือสารอย่าง</a:t>
            </a:r>
            <a:r>
              <a:rPr lang="th-TH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อื่นๆ </a:t>
            </a:r>
            <a:r>
              <a:rPr lang="th-TH" dirty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ที่ไม่ได้ระบุไว้สำหรับทำความสะอาดจอภาพนั้น </a:t>
            </a:r>
            <a:r>
              <a:rPr lang="th-TH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ๆ</a:t>
            </a:r>
          </a:p>
          <a:p>
            <a:r>
              <a:rPr lang="th-TH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   </a:t>
            </a:r>
            <a:r>
              <a:rPr lang="en-US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4) </a:t>
            </a:r>
            <a:r>
              <a:rPr lang="th-TH" dirty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เมื่อมีการเปิดจอภาพทิ้งไว้นาน ๆ ควรจะมีการเรียกโปรแกรมถนอมจอภาพ (</a:t>
            </a:r>
            <a:r>
              <a:rPr lang="en-US" dirty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Screen Sever) </a:t>
            </a:r>
            <a:r>
              <a:rPr lang="th-TH" dirty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ขึ้นมาทำงานเพื่อยืดอายุการใช้งานของ</a:t>
            </a:r>
            <a:r>
              <a:rPr lang="th-TH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จอภาพ</a:t>
            </a:r>
            <a:endParaRPr lang="th-TH" dirty="0">
              <a:solidFill>
                <a:srgbClr val="000000"/>
              </a:solidFill>
              <a:latin typeface="DSN ArKorn" panose="00000400000000000000" pitchFamily="2" charset="-34"/>
              <a:cs typeface="DSN ArKorn" panose="00000400000000000000" pitchFamily="2" charset="-34"/>
            </a:endParaRPr>
          </a:p>
        </p:txBody>
      </p:sp>
      <p:pic>
        <p:nvPicPr>
          <p:cNvPr id="2" name="รูปภาพ 1"/>
          <p:cNvPicPr>
            <a:picLocks noChangeAspect="1"/>
          </p:cNvPicPr>
          <p:nvPr/>
        </p:nvPicPr>
        <p:blipFill rotWithShape="1">
          <a:blip r:embed="rId3"/>
          <a:srcRect l="18273" t="103" r="7491" b="13492"/>
          <a:stretch/>
        </p:blipFill>
        <p:spPr>
          <a:xfrm>
            <a:off x="298203" y="2687923"/>
            <a:ext cx="1903446" cy="1796869"/>
          </a:xfrm>
          <a:prstGeom prst="ellipse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" name="รูปภาพ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1374" y="7689055"/>
            <a:ext cx="1375225" cy="1375225"/>
          </a:xfrm>
          <a:prstGeom prst="roundRect">
            <a:avLst/>
          </a:prstGeom>
        </p:spPr>
      </p:pic>
      <p:pic>
        <p:nvPicPr>
          <p:cNvPr id="3074" name="Picture 2" descr="http://1.bp.blogspot.com/-Fxc3RrgGoWo/T6O7L5K0M9I/AAAAAAAAAGE/ymz73Cr4JP8/s1600/product_image2_0011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9540" y="7689055"/>
            <a:ext cx="1375225" cy="1375225"/>
          </a:xfrm>
          <a:prstGeom prst="round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42611" y="7700127"/>
            <a:ext cx="1383579" cy="1364153"/>
          </a:xfrm>
          <a:prstGeom prst="roundRect">
            <a:avLst/>
          </a:prstGeom>
        </p:spPr>
      </p:pic>
    </p:spTree>
    <p:extLst>
      <p:ext uri="{BB962C8B-B14F-4D97-AF65-F5344CB8AC3E}">
        <p14:creationId xmlns:p14="http://schemas.microsoft.com/office/powerpoint/2010/main" val="40922908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1000">
              <a:schemeClr val="bg1"/>
            </a:gs>
            <a:gs pos="34000">
              <a:schemeClr val="bg1"/>
            </a:gs>
            <a:gs pos="100000">
              <a:srgbClr val="FFFF00"/>
            </a:gs>
            <a:gs pos="90000">
              <a:srgbClr val="FFFF00"/>
            </a:gs>
            <a:gs pos="100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 descr="ผลการค้นหารูปภาพสำหรับ computer 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682" y="576011"/>
            <a:ext cx="1852863" cy="1852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สี่เหลี่ยมผืนผ้ามุมมน 6"/>
          <p:cNvSpPr/>
          <p:nvPr/>
        </p:nvSpPr>
        <p:spPr>
          <a:xfrm>
            <a:off x="2494544" y="723900"/>
            <a:ext cx="3979031" cy="762000"/>
          </a:xfrm>
          <a:prstGeom prst="roundRect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3" name="สี่เหลี่ยมผืนผ้ามุมมน 12"/>
          <p:cNvSpPr/>
          <p:nvPr/>
        </p:nvSpPr>
        <p:spPr>
          <a:xfrm>
            <a:off x="2494544" y="1576387"/>
            <a:ext cx="3979031" cy="762000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8" name="กล่องข้อความ 7"/>
          <p:cNvSpPr txBox="1"/>
          <p:nvPr/>
        </p:nvSpPr>
        <p:spPr>
          <a:xfrm>
            <a:off x="2543175" y="862340"/>
            <a:ext cx="3848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solidFill>
                  <a:prstClr val="white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การดูแลและรักษาอุปกรณ์คอมพิวเตอร์</a:t>
            </a:r>
          </a:p>
        </p:txBody>
      </p:sp>
      <p:sp>
        <p:nvSpPr>
          <p:cNvPr id="16" name="กล่องข้อความ 15"/>
          <p:cNvSpPr txBox="1"/>
          <p:nvPr/>
        </p:nvSpPr>
        <p:spPr>
          <a:xfrm>
            <a:off x="66832" y="9392021"/>
            <a:ext cx="685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dirty="0">
                <a:solidFill>
                  <a:prstClr val="white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จัดทำโดย ครู</a:t>
            </a:r>
            <a:r>
              <a:rPr lang="th-TH" sz="1800" dirty="0" smtClean="0">
                <a:solidFill>
                  <a:prstClr val="white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เสกสรรค์  </a:t>
            </a:r>
            <a:r>
              <a:rPr lang="th-TH" sz="1800" dirty="0">
                <a:solidFill>
                  <a:prstClr val="white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วะลัยใจ  ที่มาของข้อมูล </a:t>
            </a:r>
            <a:r>
              <a:rPr lang="en-US" sz="1800" dirty="0">
                <a:solidFill>
                  <a:prstClr val="white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:</a:t>
            </a:r>
            <a:r>
              <a:rPr lang="th-TH" sz="1800" dirty="0">
                <a:solidFill>
                  <a:prstClr val="white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 </a:t>
            </a:r>
            <a:r>
              <a:rPr lang="en-US" sz="1800" dirty="0">
                <a:solidFill>
                  <a:prstClr val="white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 http://oatee32.blogspot.com/2014/01/case.html</a:t>
            </a:r>
            <a:endParaRPr lang="th-TH" sz="1800" dirty="0">
              <a:solidFill>
                <a:prstClr val="white"/>
              </a:solidFill>
              <a:latin typeface="DSN ArKorn" panose="00000400000000000000" pitchFamily="2" charset="-34"/>
              <a:cs typeface="DSN ArKorn" panose="00000400000000000000" pitchFamily="2" charset="-34"/>
            </a:endParaRPr>
          </a:p>
        </p:txBody>
      </p:sp>
      <p:sp>
        <p:nvSpPr>
          <p:cNvPr id="18" name="กล่องข้อความ 17"/>
          <p:cNvSpPr txBox="1"/>
          <p:nvPr/>
        </p:nvSpPr>
        <p:spPr>
          <a:xfrm>
            <a:off x="589550" y="2535078"/>
            <a:ext cx="626845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 smtClean="0">
                <a:solidFill>
                  <a:srgbClr val="0070C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		เคส </a:t>
            </a:r>
            <a:r>
              <a:rPr lang="th-TH" b="1" dirty="0">
                <a:solidFill>
                  <a:srgbClr val="0070C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(</a:t>
            </a:r>
            <a:r>
              <a:rPr lang="en-US" b="1" dirty="0">
                <a:solidFill>
                  <a:srgbClr val="0070C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Case) </a:t>
            </a:r>
            <a:r>
              <a:rPr lang="th-TH" b="1" dirty="0" smtClean="0">
                <a:solidFill>
                  <a:srgbClr val="0070C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หรือ กล่องใส่อุปกรณ์คอมพิวเตอร์ 		</a:t>
            </a:r>
            <a:r>
              <a:rPr lang="th-TH" dirty="0" smtClean="0">
                <a:solidFill>
                  <a:srgbClr val="C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เช่น แผงวงจรหลัก  ซีพียู  หน่วยความจำ  		เครื่องขับดิสก์ เป็นต้น  ด้านหน้าของเคสมี		ช่องใส่แผ่นบันทึก ช่องใส่ซีดีรอมหรือดีวีดี </a:t>
            </a:r>
          </a:p>
          <a:p>
            <a:r>
              <a:rPr lang="th-TH" dirty="0" smtClean="0">
                <a:solidFill>
                  <a:srgbClr val="C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ปุ่มเปิด</a:t>
            </a:r>
            <a:r>
              <a:rPr lang="en-US" dirty="0" smtClean="0">
                <a:solidFill>
                  <a:srgbClr val="C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-</a:t>
            </a:r>
            <a:r>
              <a:rPr lang="th-TH" dirty="0" smtClean="0">
                <a:solidFill>
                  <a:srgbClr val="C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ปิด  คอมพิวเตอร์และช่องเสียบหน่วยความจำแบบแฟลช  ด้านหลังของเคสมีช่องเสียบอุปกรณ์คอมพิวเตอร์หลายช่อง</a:t>
            </a:r>
            <a:endParaRPr lang="th-TH" dirty="0">
              <a:solidFill>
                <a:srgbClr val="C00000"/>
              </a:solidFill>
              <a:latin typeface="DSN ArKorn" panose="00000400000000000000" pitchFamily="2" charset="-34"/>
              <a:cs typeface="DSN ArKorn" panose="00000400000000000000" pitchFamily="2" charset="-34"/>
            </a:endParaRPr>
          </a:p>
        </p:txBody>
      </p:sp>
      <p:sp>
        <p:nvSpPr>
          <p:cNvPr id="19" name="กล่องข้อความ 18"/>
          <p:cNvSpPr txBox="1"/>
          <p:nvPr/>
        </p:nvSpPr>
        <p:spPr>
          <a:xfrm>
            <a:off x="419693" y="5097249"/>
            <a:ext cx="4510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การดูแล</a:t>
            </a:r>
            <a:r>
              <a:rPr lang="th-TH" b="1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รักษาเคสมีวิธี</a:t>
            </a:r>
            <a:r>
              <a:rPr lang="th-TH" b="1" dirty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การดังนี้</a:t>
            </a:r>
            <a:endParaRPr lang="th-TH" dirty="0">
              <a:solidFill>
                <a:srgbClr val="000000"/>
              </a:solidFill>
              <a:latin typeface="DSN ArKorn" panose="00000400000000000000" pitchFamily="2" charset="-34"/>
              <a:cs typeface="DSN ArKorn" panose="00000400000000000000" pitchFamily="2" charset="-34"/>
            </a:endParaRPr>
          </a:p>
        </p:txBody>
      </p:sp>
      <p:sp>
        <p:nvSpPr>
          <p:cNvPr id="21" name="กล่องข้อความ 20"/>
          <p:cNvSpPr txBox="1"/>
          <p:nvPr/>
        </p:nvSpPr>
        <p:spPr>
          <a:xfrm>
            <a:off x="317256" y="5564847"/>
            <a:ext cx="635715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   1</a:t>
            </a:r>
            <a:r>
              <a:rPr lang="en-US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) </a:t>
            </a:r>
            <a:r>
              <a:rPr lang="th-TH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ใช้ไม้กวาดขนไก่ปัดฝุ่นเบาๆ ที่ตัวเครื่อง</a:t>
            </a:r>
            <a:r>
              <a:rPr lang="en-US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  </a:t>
            </a:r>
            <a:r>
              <a:rPr lang="th-TH" dirty="0" smtClean="0">
                <a:latin typeface="DSN ArKorn" panose="00000400000000000000" pitchFamily="2" charset="-34"/>
                <a:cs typeface="DSN ArKorn" panose="00000400000000000000" pitchFamily="2" charset="-34"/>
              </a:rPr>
              <a:t>ห้ามใช้ผ้าเปียกหรือของเหลวเช็ดทำความสะอาด  เพราะอาจถูกไฟดูดได้</a:t>
            </a:r>
            <a:r>
              <a:rPr lang="en-US" dirty="0" smtClean="0">
                <a:latin typeface="DSN ArKorn" panose="00000400000000000000" pitchFamily="2" charset="-34"/>
                <a:cs typeface="DSN ArKorn" panose="00000400000000000000" pitchFamily="2" charset="-34"/>
              </a:rPr>
              <a:t>  </a:t>
            </a:r>
            <a:r>
              <a:rPr lang="th-TH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หรือทำให้อุปกรณ์ภายในเคสเสียหายได้</a:t>
            </a:r>
          </a:p>
          <a:p>
            <a:r>
              <a:rPr lang="en-US" dirty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  2) </a:t>
            </a:r>
            <a:r>
              <a:rPr lang="th-TH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คลุมผ้าหรือพลาสติกครอบเคสทุกครั้งหลังใช้งาน  เพื่อป้องกันฝุ่นละออง</a:t>
            </a:r>
          </a:p>
          <a:p>
            <a:r>
              <a:rPr lang="en-US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   3) </a:t>
            </a:r>
            <a:r>
              <a:rPr lang="th-TH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ห้ามนำสิ่งของต่างๆ เช่น เหรียญ  </a:t>
            </a:r>
            <a:endParaRPr lang="th-TH" dirty="0" smtClean="0">
              <a:solidFill>
                <a:srgbClr val="000000"/>
              </a:solidFill>
              <a:latin typeface="DSN ArKorn" panose="00000400000000000000" pitchFamily="2" charset="-34"/>
              <a:cs typeface="DSN ArKorn" panose="00000400000000000000" pitchFamily="2" charset="-34"/>
            </a:endParaRPr>
          </a:p>
          <a:p>
            <a:r>
              <a:rPr lang="th-TH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หรือ</a:t>
            </a:r>
            <a:r>
              <a:rPr lang="th-TH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กระดาษแข็งใส่เข้าไปในช่องแผ่น</a:t>
            </a:r>
            <a:r>
              <a:rPr lang="th-TH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บันทึก</a:t>
            </a:r>
          </a:p>
          <a:p>
            <a:r>
              <a:rPr lang="th-TH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และ</a:t>
            </a:r>
            <a:r>
              <a:rPr lang="th-TH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ช่องใส่ซีดี</a:t>
            </a:r>
            <a:endParaRPr lang="th-TH" dirty="0">
              <a:solidFill>
                <a:srgbClr val="000000"/>
              </a:solidFill>
              <a:latin typeface="DSN ArKorn" panose="00000400000000000000" pitchFamily="2" charset="-34"/>
              <a:cs typeface="DSN ArKorn" panose="00000400000000000000" pitchFamily="2" charset="-34"/>
            </a:endParaRPr>
          </a:p>
        </p:txBody>
      </p:sp>
      <p:pic>
        <p:nvPicPr>
          <p:cNvPr id="5" name="รูปภาพ 4"/>
          <p:cNvPicPr>
            <a:picLocks noChangeAspect="1"/>
          </p:cNvPicPr>
          <p:nvPr/>
        </p:nvPicPr>
        <p:blipFill rotWithShape="1">
          <a:blip r:embed="rId3"/>
          <a:srcRect l="8458" r="12081"/>
          <a:stretch/>
        </p:blipFill>
        <p:spPr>
          <a:xfrm>
            <a:off x="505326" y="2610343"/>
            <a:ext cx="1686397" cy="1631294"/>
          </a:xfrm>
          <a:prstGeom prst="ellipse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" name="รูปภาพ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2000" y="7293326"/>
            <a:ext cx="1901575" cy="1778628"/>
          </a:xfrm>
          <a:prstGeom prst="rect">
            <a:avLst/>
          </a:prstGeom>
        </p:spPr>
      </p:pic>
      <p:sp>
        <p:nvSpPr>
          <p:cNvPr id="14" name="กล่องข้อความ 13"/>
          <p:cNvSpPr txBox="1"/>
          <p:nvPr/>
        </p:nvSpPr>
        <p:spPr>
          <a:xfrm>
            <a:off x="2838609" y="1645372"/>
            <a:ext cx="4183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       </a:t>
            </a:r>
            <a:r>
              <a:rPr lang="th-TH" sz="4000" b="1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เคส</a:t>
            </a:r>
            <a:r>
              <a:rPr lang="en-US" sz="4000" b="1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 (Case</a:t>
            </a:r>
            <a:r>
              <a:rPr lang="th-TH" sz="4000" b="1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) </a:t>
            </a:r>
            <a:endParaRPr lang="th-TH" sz="4000" b="1" dirty="0">
              <a:solidFill>
                <a:srgbClr val="000000"/>
              </a:solidFill>
              <a:latin typeface="DSN ArKorn" panose="00000400000000000000" pitchFamily="2" charset="-34"/>
              <a:cs typeface="DSN ArKorn" panose="00000400000000000000" pitchFamily="2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4793471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1000">
              <a:schemeClr val="bg1"/>
            </a:gs>
            <a:gs pos="34000">
              <a:schemeClr val="bg1"/>
            </a:gs>
            <a:gs pos="100000">
              <a:srgbClr val="FFFF00"/>
            </a:gs>
            <a:gs pos="90000">
              <a:srgbClr val="FFFF00"/>
            </a:gs>
            <a:gs pos="100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 descr="ผลการค้นหารูปภาพสำหรับ computer 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682" y="576011"/>
            <a:ext cx="1852863" cy="1852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สี่เหลี่ยมผืนผ้ามุมมน 6"/>
          <p:cNvSpPr/>
          <p:nvPr/>
        </p:nvSpPr>
        <p:spPr>
          <a:xfrm>
            <a:off x="2494544" y="723900"/>
            <a:ext cx="3979031" cy="762000"/>
          </a:xfrm>
          <a:prstGeom prst="roundRect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3" name="สี่เหลี่ยมผืนผ้ามุมมน 12"/>
          <p:cNvSpPr/>
          <p:nvPr/>
        </p:nvSpPr>
        <p:spPr>
          <a:xfrm>
            <a:off x="2494544" y="1576387"/>
            <a:ext cx="3979031" cy="762000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8" name="กล่องข้อความ 7"/>
          <p:cNvSpPr txBox="1"/>
          <p:nvPr/>
        </p:nvSpPr>
        <p:spPr>
          <a:xfrm>
            <a:off x="2543175" y="862340"/>
            <a:ext cx="3848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solidFill>
                  <a:prstClr val="white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การดูแลและรักษาอุปกรณ์คอมพิวเตอร์</a:t>
            </a:r>
          </a:p>
        </p:txBody>
      </p:sp>
      <p:sp>
        <p:nvSpPr>
          <p:cNvPr id="15" name="กล่องข้อความ 14"/>
          <p:cNvSpPr txBox="1"/>
          <p:nvPr/>
        </p:nvSpPr>
        <p:spPr>
          <a:xfrm>
            <a:off x="2838609" y="1645372"/>
            <a:ext cx="4183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       </a:t>
            </a:r>
            <a:r>
              <a:rPr lang="th-TH" sz="4000" b="1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ลำโพง</a:t>
            </a:r>
            <a:r>
              <a:rPr lang="en-US" sz="4000" b="1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 (Speaker</a:t>
            </a:r>
            <a:r>
              <a:rPr lang="th-TH" sz="4000" b="1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) </a:t>
            </a:r>
            <a:endParaRPr lang="th-TH" sz="4000" b="1" dirty="0">
              <a:solidFill>
                <a:srgbClr val="000000"/>
              </a:solidFill>
              <a:latin typeface="DSN ArKorn" panose="00000400000000000000" pitchFamily="2" charset="-34"/>
              <a:cs typeface="DSN ArKorn" panose="00000400000000000000" pitchFamily="2" charset="-34"/>
            </a:endParaRPr>
          </a:p>
        </p:txBody>
      </p:sp>
      <p:sp>
        <p:nvSpPr>
          <p:cNvPr id="16" name="กล่องข้อความ 15"/>
          <p:cNvSpPr txBox="1"/>
          <p:nvPr/>
        </p:nvSpPr>
        <p:spPr>
          <a:xfrm>
            <a:off x="66832" y="9259669"/>
            <a:ext cx="685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dirty="0">
                <a:solidFill>
                  <a:prstClr val="white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จัดทำโดย ครู</a:t>
            </a:r>
            <a:r>
              <a:rPr lang="th-TH" sz="1800" dirty="0" smtClean="0">
                <a:solidFill>
                  <a:prstClr val="white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เสกสรรค์  </a:t>
            </a:r>
            <a:r>
              <a:rPr lang="th-TH" sz="1800" dirty="0">
                <a:solidFill>
                  <a:prstClr val="white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วะลัยใจ  ที่มาของข้อมูล </a:t>
            </a:r>
            <a:r>
              <a:rPr lang="en-US" sz="1800" dirty="0">
                <a:solidFill>
                  <a:prstClr val="white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:</a:t>
            </a:r>
            <a:r>
              <a:rPr lang="th-TH" sz="1800" dirty="0">
                <a:solidFill>
                  <a:prstClr val="white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 </a:t>
            </a:r>
            <a:r>
              <a:rPr lang="en-US" sz="1800" dirty="0">
                <a:solidFill>
                  <a:prstClr val="white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 http://areeya4510345.blogspot.com/2013/06/blog-post_3349.html</a:t>
            </a:r>
            <a:endParaRPr lang="th-TH" sz="1800" dirty="0">
              <a:solidFill>
                <a:prstClr val="white"/>
              </a:solidFill>
              <a:latin typeface="DSN ArKorn" panose="00000400000000000000" pitchFamily="2" charset="-34"/>
              <a:cs typeface="DSN ArKorn" panose="00000400000000000000" pitchFamily="2" charset="-34"/>
            </a:endParaRPr>
          </a:p>
        </p:txBody>
      </p:sp>
      <p:sp>
        <p:nvSpPr>
          <p:cNvPr id="18" name="กล่องข้อความ 17"/>
          <p:cNvSpPr txBox="1"/>
          <p:nvPr/>
        </p:nvSpPr>
        <p:spPr>
          <a:xfrm>
            <a:off x="2318551" y="2724128"/>
            <a:ext cx="392229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solidFill>
                  <a:srgbClr val="0070C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 </a:t>
            </a:r>
            <a:r>
              <a:rPr lang="th-TH" b="1" dirty="0" smtClean="0">
                <a:solidFill>
                  <a:srgbClr val="0070C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 ลำโพง </a:t>
            </a:r>
            <a:r>
              <a:rPr lang="th-TH" b="1" dirty="0">
                <a:solidFill>
                  <a:srgbClr val="0070C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(</a:t>
            </a:r>
            <a:r>
              <a:rPr lang="en-US" b="1" dirty="0">
                <a:solidFill>
                  <a:srgbClr val="0070C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Speaker) </a:t>
            </a:r>
            <a:r>
              <a:rPr lang="th-TH" dirty="0" smtClean="0">
                <a:solidFill>
                  <a:srgbClr val="C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เป็นอุปกรณ์ส่งออก</a:t>
            </a:r>
          </a:p>
          <a:p>
            <a:r>
              <a:rPr lang="th-TH" dirty="0" smtClean="0">
                <a:solidFill>
                  <a:srgbClr val="C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ที่ทำให้เราได้ยินเสียงจากคอมพิวเตอร์ </a:t>
            </a:r>
            <a:endParaRPr lang="th-TH" dirty="0">
              <a:solidFill>
                <a:srgbClr val="C00000"/>
              </a:solidFill>
              <a:latin typeface="DSN ArKorn" panose="00000400000000000000" pitchFamily="2" charset="-34"/>
              <a:cs typeface="DSN ArKorn" panose="00000400000000000000" pitchFamily="2" charset="-34"/>
            </a:endParaRPr>
          </a:p>
        </p:txBody>
      </p:sp>
      <p:sp>
        <p:nvSpPr>
          <p:cNvPr id="19" name="กล่องข้อความ 18"/>
          <p:cNvSpPr txBox="1"/>
          <p:nvPr/>
        </p:nvSpPr>
        <p:spPr>
          <a:xfrm>
            <a:off x="2494544" y="3687678"/>
            <a:ext cx="4510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การดูแล</a:t>
            </a:r>
            <a:r>
              <a:rPr lang="th-TH" b="1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รักษาเคสมีวิ</a:t>
            </a:r>
            <a:r>
              <a:rPr lang="th-TH" b="1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ธี</a:t>
            </a:r>
            <a:r>
              <a:rPr lang="th-TH" b="1" dirty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การดังนี้</a:t>
            </a:r>
            <a:endParaRPr lang="th-TH" dirty="0">
              <a:solidFill>
                <a:srgbClr val="000000"/>
              </a:solidFill>
              <a:latin typeface="DSN ArKorn" panose="00000400000000000000" pitchFamily="2" charset="-34"/>
              <a:cs typeface="DSN ArKorn" panose="00000400000000000000" pitchFamily="2" charset="-34"/>
            </a:endParaRPr>
          </a:p>
        </p:txBody>
      </p:sp>
      <p:sp>
        <p:nvSpPr>
          <p:cNvPr id="21" name="กล่องข้อความ 20"/>
          <p:cNvSpPr txBox="1"/>
          <p:nvPr/>
        </p:nvSpPr>
        <p:spPr>
          <a:xfrm>
            <a:off x="317256" y="4302293"/>
            <a:ext cx="6357152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1)  </a:t>
            </a:r>
            <a:r>
              <a:rPr lang="th-TH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ปัดฝุ่นละอองที่ลำโพงด้วยไม้กวาดขนไก่ หรือแปรงขนอ่อน  หรือใช้ผ้าแห่งเนื้อนุ่มเช็ด</a:t>
            </a:r>
            <a:r>
              <a:rPr lang="en-US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 </a:t>
            </a:r>
          </a:p>
          <a:p>
            <a:r>
              <a:rPr lang="en-US" dirty="0" smtClean="0">
                <a:latin typeface="DSN ArKorn" panose="00000400000000000000" pitchFamily="2" charset="-34"/>
                <a:cs typeface="DSN ArKorn" panose="00000400000000000000" pitchFamily="2" charset="-34"/>
              </a:rPr>
              <a:t>2) </a:t>
            </a:r>
            <a:r>
              <a:rPr lang="th-TH" dirty="0" smtClean="0">
                <a:latin typeface="DSN ArKorn" panose="00000400000000000000" pitchFamily="2" charset="-34"/>
                <a:cs typeface="DSN ArKorn" panose="00000400000000000000" pitchFamily="2" charset="-34"/>
              </a:rPr>
              <a:t> ห้าม</a:t>
            </a:r>
            <a:r>
              <a:rPr lang="th-TH" dirty="0">
                <a:latin typeface="DSN ArKorn" panose="00000400000000000000" pitchFamily="2" charset="-34"/>
                <a:cs typeface="DSN ArKorn" panose="00000400000000000000" pitchFamily="2" charset="-34"/>
              </a:rPr>
              <a:t>ใช้ผ้าเปียกหรือของเหลวเช็ดทำความสะอาด  เพราะอาจถูกไฟดูดได้ </a:t>
            </a:r>
            <a:endParaRPr lang="en-US" dirty="0" smtClean="0">
              <a:latin typeface="DSN ArKorn" panose="00000400000000000000" pitchFamily="2" charset="-34"/>
              <a:cs typeface="DSN ArKorn" panose="00000400000000000000" pitchFamily="2" charset="-34"/>
            </a:endParaRPr>
          </a:p>
          <a:p>
            <a:r>
              <a:rPr lang="en-US" dirty="0" smtClean="0">
                <a:latin typeface="DSN ArKorn" panose="00000400000000000000" pitchFamily="2" charset="-34"/>
                <a:cs typeface="DSN ArKorn" panose="00000400000000000000" pitchFamily="2" charset="-34"/>
              </a:rPr>
              <a:t>3) </a:t>
            </a:r>
            <a:r>
              <a:rPr lang="th-TH" dirty="0">
                <a:latin typeface="DSN ArKorn" panose="00000400000000000000" pitchFamily="2" charset="-34"/>
                <a:cs typeface="DSN ArKorn" panose="00000400000000000000" pitchFamily="2" charset="-34"/>
              </a:rPr>
              <a:t>ควรเปิดเสียงในระดับปานกลาง  หรือร้อยละ 80 จะช่วยยืดอายุการ</a:t>
            </a:r>
            <a:r>
              <a:rPr lang="th-TH" dirty="0" smtClean="0">
                <a:latin typeface="DSN ArKorn" panose="00000400000000000000" pitchFamily="2" charset="-34"/>
                <a:cs typeface="DSN ArKorn" panose="00000400000000000000" pitchFamily="2" charset="-34"/>
              </a:rPr>
              <a:t>ใช้งาน</a:t>
            </a:r>
            <a:r>
              <a:rPr lang="th-TH" dirty="0">
                <a:latin typeface="DSN ArKorn" panose="00000400000000000000" pitchFamily="2" charset="-34"/>
                <a:cs typeface="DSN ArKorn" panose="00000400000000000000" pitchFamily="2" charset="-34"/>
              </a:rPr>
              <a:t>ได้ยาวนานยิ่งขึ้น  เพราะถ้าเปิดดังเกินไป  อาจทำให้ลำโพงเกิดความเสียหายได้</a:t>
            </a:r>
          </a:p>
        </p:txBody>
      </p:sp>
      <p:pic>
        <p:nvPicPr>
          <p:cNvPr id="6" name="รูปภาพ 5"/>
          <p:cNvPicPr>
            <a:picLocks noChangeAspect="1"/>
          </p:cNvPicPr>
          <p:nvPr/>
        </p:nvPicPr>
        <p:blipFill rotWithShape="1">
          <a:blip r:embed="rId3"/>
          <a:srcRect l="11907" t="1" r="11907" b="1461"/>
          <a:stretch/>
        </p:blipFill>
        <p:spPr>
          <a:xfrm>
            <a:off x="633131" y="2650503"/>
            <a:ext cx="1685420" cy="1578165"/>
          </a:xfrm>
          <a:prstGeom prst="ellipse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9" name="รูปภาพ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39841" y="7084391"/>
            <a:ext cx="1901006" cy="1901006"/>
          </a:xfrm>
          <a:prstGeom prst="ellipse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14504339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1000">
              <a:schemeClr val="bg1"/>
            </a:gs>
            <a:gs pos="34000">
              <a:schemeClr val="bg1"/>
            </a:gs>
            <a:gs pos="100000">
              <a:srgbClr val="FFFF00"/>
            </a:gs>
            <a:gs pos="90000">
              <a:srgbClr val="FFFF00"/>
            </a:gs>
            <a:gs pos="100000">
              <a:srgbClr val="FFFF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 descr="ผลการค้นหารูปภาพสำหรับ computer icon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682" y="576011"/>
            <a:ext cx="1852863" cy="1852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สี่เหลี่ยมผืนผ้ามุมมน 6"/>
          <p:cNvSpPr/>
          <p:nvPr/>
        </p:nvSpPr>
        <p:spPr>
          <a:xfrm>
            <a:off x="2494544" y="723900"/>
            <a:ext cx="3979031" cy="762000"/>
          </a:xfrm>
          <a:prstGeom prst="roundRect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13" name="สี่เหลี่ยมผืนผ้ามุมมน 12"/>
          <p:cNvSpPr/>
          <p:nvPr/>
        </p:nvSpPr>
        <p:spPr>
          <a:xfrm>
            <a:off x="2494544" y="1576387"/>
            <a:ext cx="3979031" cy="762000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h-TH">
              <a:solidFill>
                <a:prstClr val="white"/>
              </a:solidFill>
            </a:endParaRPr>
          </a:p>
        </p:txBody>
      </p:sp>
      <p:sp>
        <p:nvSpPr>
          <p:cNvPr id="8" name="กล่องข้อความ 7"/>
          <p:cNvSpPr txBox="1"/>
          <p:nvPr/>
        </p:nvSpPr>
        <p:spPr>
          <a:xfrm>
            <a:off x="2543175" y="862340"/>
            <a:ext cx="3848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solidFill>
                  <a:prstClr val="white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การดูแลและรักษาอุปกรณ์คอมพิวเตอร์</a:t>
            </a:r>
          </a:p>
        </p:txBody>
      </p:sp>
      <p:sp>
        <p:nvSpPr>
          <p:cNvPr id="15" name="กล่องข้อความ 14"/>
          <p:cNvSpPr txBox="1"/>
          <p:nvPr/>
        </p:nvSpPr>
        <p:spPr>
          <a:xfrm>
            <a:off x="2375557" y="1633789"/>
            <a:ext cx="41833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4000" b="1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     </a:t>
            </a:r>
            <a:r>
              <a:rPr lang="th-TH" sz="4000" b="1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เครื่องพิมพ์</a:t>
            </a:r>
            <a:r>
              <a:rPr lang="en-US" sz="4000" b="1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 (Printer</a:t>
            </a:r>
            <a:r>
              <a:rPr lang="th-TH" sz="4000" b="1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) </a:t>
            </a:r>
            <a:endParaRPr lang="th-TH" sz="4000" b="1" dirty="0">
              <a:solidFill>
                <a:srgbClr val="000000"/>
              </a:solidFill>
              <a:latin typeface="DSN ArKorn" panose="00000400000000000000" pitchFamily="2" charset="-34"/>
              <a:cs typeface="DSN ArKorn" panose="00000400000000000000" pitchFamily="2" charset="-34"/>
            </a:endParaRPr>
          </a:p>
        </p:txBody>
      </p:sp>
      <p:sp>
        <p:nvSpPr>
          <p:cNvPr id="16" name="กล่องข้อความ 15"/>
          <p:cNvSpPr txBox="1"/>
          <p:nvPr/>
        </p:nvSpPr>
        <p:spPr>
          <a:xfrm>
            <a:off x="641682" y="9409547"/>
            <a:ext cx="6858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800" dirty="0">
                <a:solidFill>
                  <a:prstClr val="white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จัดทำโดย ครู</a:t>
            </a:r>
            <a:r>
              <a:rPr lang="th-TH" sz="1800" dirty="0" smtClean="0">
                <a:solidFill>
                  <a:prstClr val="white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เสกสรรค์  </a:t>
            </a:r>
            <a:r>
              <a:rPr lang="th-TH" sz="1800" dirty="0">
                <a:solidFill>
                  <a:prstClr val="white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วะลัยใจ  ที่มาของข้อมูล </a:t>
            </a:r>
            <a:r>
              <a:rPr lang="en-US" sz="1800" dirty="0">
                <a:solidFill>
                  <a:prstClr val="white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:</a:t>
            </a:r>
            <a:r>
              <a:rPr lang="th-TH" sz="1800" dirty="0">
                <a:solidFill>
                  <a:prstClr val="white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 </a:t>
            </a:r>
            <a:r>
              <a:rPr lang="en-US" sz="1800" dirty="0">
                <a:solidFill>
                  <a:prstClr val="white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 http://kruaew.com/p10.html</a:t>
            </a:r>
            <a:endParaRPr lang="th-TH" sz="1800" dirty="0">
              <a:solidFill>
                <a:prstClr val="white"/>
              </a:solidFill>
              <a:latin typeface="DSN ArKorn" panose="00000400000000000000" pitchFamily="2" charset="-34"/>
              <a:cs typeface="DSN ArKorn" panose="00000400000000000000" pitchFamily="2" charset="-34"/>
            </a:endParaRPr>
          </a:p>
        </p:txBody>
      </p:sp>
      <p:sp>
        <p:nvSpPr>
          <p:cNvPr id="18" name="กล่องข้อความ 17"/>
          <p:cNvSpPr txBox="1"/>
          <p:nvPr/>
        </p:nvSpPr>
        <p:spPr>
          <a:xfrm>
            <a:off x="2318550" y="2724128"/>
            <a:ext cx="453944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solidFill>
                  <a:srgbClr val="0070C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 </a:t>
            </a:r>
            <a:r>
              <a:rPr lang="th-TH" b="1" dirty="0" smtClean="0">
                <a:solidFill>
                  <a:srgbClr val="0070C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 </a:t>
            </a:r>
            <a:r>
              <a:rPr lang="th-TH" b="1" dirty="0">
                <a:solidFill>
                  <a:srgbClr val="0070C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เครื่องพิมพ์ (</a:t>
            </a:r>
            <a:r>
              <a:rPr lang="en-US" b="1" dirty="0">
                <a:solidFill>
                  <a:srgbClr val="0070C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Printer) </a:t>
            </a:r>
            <a:r>
              <a:rPr lang="th-TH" dirty="0" smtClean="0">
                <a:solidFill>
                  <a:srgbClr val="C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เป็นอุปกรณ์ส่งออกข้อมูลภาพและข้อความบนกระดาษ</a:t>
            </a:r>
            <a:endParaRPr lang="th-TH" dirty="0">
              <a:solidFill>
                <a:srgbClr val="C00000"/>
              </a:solidFill>
              <a:latin typeface="DSN ArKorn" panose="00000400000000000000" pitchFamily="2" charset="-34"/>
              <a:cs typeface="DSN ArKorn" panose="00000400000000000000" pitchFamily="2" charset="-34"/>
            </a:endParaRPr>
          </a:p>
        </p:txBody>
      </p:sp>
      <p:sp>
        <p:nvSpPr>
          <p:cNvPr id="19" name="กล่องข้อความ 18"/>
          <p:cNvSpPr txBox="1"/>
          <p:nvPr/>
        </p:nvSpPr>
        <p:spPr>
          <a:xfrm>
            <a:off x="2332982" y="3678235"/>
            <a:ext cx="45105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b="1" dirty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การดูแล</a:t>
            </a:r>
            <a:r>
              <a:rPr lang="th-TH" b="1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รักษา</a:t>
            </a:r>
            <a:r>
              <a:rPr lang="th-TH" b="1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เครื่องพิมพ์มีวิ</a:t>
            </a:r>
            <a:r>
              <a:rPr lang="th-TH" b="1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ธี</a:t>
            </a:r>
            <a:r>
              <a:rPr lang="th-TH" b="1" dirty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การดังนี้</a:t>
            </a:r>
            <a:endParaRPr lang="th-TH" dirty="0">
              <a:solidFill>
                <a:srgbClr val="000000"/>
              </a:solidFill>
              <a:latin typeface="DSN ArKorn" panose="00000400000000000000" pitchFamily="2" charset="-34"/>
              <a:cs typeface="DSN ArKorn" panose="00000400000000000000" pitchFamily="2" charset="-34"/>
            </a:endParaRPr>
          </a:p>
        </p:txBody>
      </p:sp>
      <p:sp>
        <p:nvSpPr>
          <p:cNvPr id="21" name="กล่องข้อความ 20"/>
          <p:cNvSpPr txBox="1"/>
          <p:nvPr/>
        </p:nvSpPr>
        <p:spPr>
          <a:xfrm>
            <a:off x="317256" y="4364939"/>
            <a:ext cx="635715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1) </a:t>
            </a:r>
            <a:r>
              <a:rPr lang="th-TH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ปิด</a:t>
            </a:r>
            <a:r>
              <a:rPr lang="th-TH" dirty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เครื่องพิมพ์ทุกครั้งหลังจากใช้</a:t>
            </a:r>
            <a:r>
              <a:rPr lang="th-TH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งาน</a:t>
            </a:r>
            <a:endParaRPr lang="th-TH" dirty="0">
              <a:solidFill>
                <a:srgbClr val="000000"/>
              </a:solidFill>
              <a:latin typeface="DSN ArKorn" panose="00000400000000000000" pitchFamily="2" charset="-34"/>
              <a:cs typeface="DSN ArKorn" panose="00000400000000000000" pitchFamily="2" charset="-34"/>
            </a:endParaRPr>
          </a:p>
          <a:p>
            <a:r>
              <a:rPr lang="en-US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2) </a:t>
            </a:r>
            <a:r>
              <a:rPr lang="th-TH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เมื่อ</a:t>
            </a:r>
            <a:r>
              <a:rPr lang="th-TH" dirty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กระดาษติดให้ค่อยๆ ดึงกระดาษออกมา</a:t>
            </a:r>
          </a:p>
          <a:p>
            <a:r>
              <a:rPr lang="en-US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3) </a:t>
            </a:r>
            <a:r>
              <a:rPr lang="th-TH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ใช้</a:t>
            </a:r>
            <a:r>
              <a:rPr lang="th-TH" dirty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ไม้กวาดขนไก่หรือแปรงขนอ่อนปัดฝุ่นเบาๆ หรือใช้ผ้าแห้งเช็ด โดยต้องระวังไม่ให้ขนไก่หรือฝุ่นตกลงไปในเครื่องพิมพ์</a:t>
            </a:r>
          </a:p>
          <a:p>
            <a:r>
              <a:rPr lang="en-US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4) </a:t>
            </a:r>
            <a:r>
              <a:rPr lang="th-TH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ห้าม</a:t>
            </a:r>
            <a:r>
              <a:rPr lang="th-TH" dirty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ใช้ผ้าเปียกเช็ดทำความสะอาดเครื่องพิมพ์</a:t>
            </a:r>
          </a:p>
          <a:p>
            <a:r>
              <a:rPr lang="en-US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5) </a:t>
            </a:r>
            <a:r>
              <a:rPr lang="th-TH" dirty="0" smtClean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คลุม</a:t>
            </a:r>
            <a:r>
              <a:rPr lang="th-TH" dirty="0">
                <a:solidFill>
                  <a:srgbClr val="000000"/>
                </a:solidFill>
                <a:latin typeface="DSN ArKorn" panose="00000400000000000000" pitchFamily="2" charset="-34"/>
                <a:cs typeface="DSN ArKorn" panose="00000400000000000000" pitchFamily="2" charset="-34"/>
              </a:rPr>
              <a:t>ผ้าหรือพลาสติกทุกครั้งหลังใช้งาน</a:t>
            </a:r>
          </a:p>
        </p:txBody>
      </p:sp>
      <p:pic>
        <p:nvPicPr>
          <p:cNvPr id="3" name="รูปภาพ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5327" y="2615346"/>
            <a:ext cx="1700964" cy="1700964"/>
          </a:xfrm>
          <a:prstGeom prst="round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4" name="รูปภาพ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61145" y="7217212"/>
            <a:ext cx="1624757" cy="1553124"/>
          </a:xfrm>
          <a:prstGeom prst="ellipse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5" name="รูปภาพ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80818" y="7038477"/>
            <a:ext cx="2466975" cy="1847850"/>
          </a:xfrm>
          <a:prstGeom prst="round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460274863"/>
      </p:ext>
    </p:extLst>
  </p:cSld>
  <p:clrMapOvr>
    <a:masterClrMapping/>
  </p:clrMapOvr>
</p:sld>
</file>

<file path=ppt/theme/theme1.xml><?xml version="1.0" encoding="utf-8"?>
<a:theme xmlns:a="http://schemas.openxmlformats.org/drawingml/2006/main" name="ย้อนยุค">
  <a:themeElements>
    <a:clrScheme name="ย้อนยุค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ย้อนยุค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ย้อนยุค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265</TotalTime>
  <Words>780</Words>
  <Application>Microsoft Office PowerPoint</Application>
  <PresentationFormat>กระดาษ A4 (210x297 มม.)</PresentationFormat>
  <Paragraphs>60</Paragraphs>
  <Slides>6</Slides>
  <Notes>0</Notes>
  <HiddenSlides>0</HiddenSlides>
  <MMClips>0</MMClips>
  <ScaleCrop>false</ScaleCrop>
  <HeadingPairs>
    <vt:vector size="6" baseType="variant">
      <vt:variant>
        <vt:lpstr>ฟอนต์ที่ถูกใช้</vt:lpstr>
      </vt:variant>
      <vt:variant>
        <vt:i4>5</vt:i4>
      </vt:variant>
      <vt:variant>
        <vt:lpstr>ธีม</vt:lpstr>
      </vt:variant>
      <vt:variant>
        <vt:i4>1</vt:i4>
      </vt:variant>
      <vt:variant>
        <vt:lpstr>ชื่อเรื่องสไลด์</vt:lpstr>
      </vt:variant>
      <vt:variant>
        <vt:i4>6</vt:i4>
      </vt:variant>
    </vt:vector>
  </HeadingPairs>
  <TitlesOfParts>
    <vt:vector size="12" baseType="lpstr">
      <vt:lpstr>Angsana New</vt:lpstr>
      <vt:lpstr>Calibri</vt:lpstr>
      <vt:lpstr>Calibri Light</vt:lpstr>
      <vt:lpstr>Cordia New</vt:lpstr>
      <vt:lpstr>DSN ArKorn</vt:lpstr>
      <vt:lpstr>ย้อนยุค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  <vt:lpstr>งานนำเสนอ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งานนำเสนอ PowerPoint</dc:title>
  <dc:creator>jaideawfamilyAAT</dc:creator>
  <cp:lastModifiedBy>jaideawfamilyAAT</cp:lastModifiedBy>
  <cp:revision>25</cp:revision>
  <dcterms:created xsi:type="dcterms:W3CDTF">2017-05-10T09:55:36Z</dcterms:created>
  <dcterms:modified xsi:type="dcterms:W3CDTF">2017-05-11T03:21:46Z</dcterms:modified>
</cp:coreProperties>
</file>